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5"/>
  </p:notesMasterIdLst>
  <p:sldIdLst>
    <p:sldId id="263" r:id="rId3"/>
    <p:sldId id="2452" r:id="rId4"/>
    <p:sldId id="258" r:id="rId5"/>
    <p:sldId id="264" r:id="rId6"/>
    <p:sldId id="265" r:id="rId7"/>
    <p:sldId id="262" r:id="rId8"/>
    <p:sldId id="266" r:id="rId9"/>
    <p:sldId id="267" r:id="rId10"/>
    <p:sldId id="2454" r:id="rId11"/>
    <p:sldId id="268" r:id="rId12"/>
    <p:sldId id="269" r:id="rId13"/>
    <p:sldId id="2453" r:id="rId14"/>
    <p:sldId id="2473" r:id="rId15"/>
    <p:sldId id="2456" r:id="rId16"/>
    <p:sldId id="2457" r:id="rId17"/>
    <p:sldId id="2458" r:id="rId18"/>
    <p:sldId id="2459" r:id="rId19"/>
    <p:sldId id="2460" r:id="rId20"/>
    <p:sldId id="2461" r:id="rId21"/>
    <p:sldId id="2462" r:id="rId22"/>
    <p:sldId id="2449" r:id="rId23"/>
    <p:sldId id="2455" r:id="rId24"/>
    <p:sldId id="2463" r:id="rId25"/>
    <p:sldId id="2464" r:id="rId26"/>
    <p:sldId id="2465" r:id="rId27"/>
    <p:sldId id="2466" r:id="rId28"/>
    <p:sldId id="2467" r:id="rId29"/>
    <p:sldId id="743" r:id="rId30"/>
    <p:sldId id="2469" r:id="rId31"/>
    <p:sldId id="2470" r:id="rId32"/>
    <p:sldId id="2472" r:id="rId33"/>
    <p:sldId id="2471" r:id="rId34"/>
  </p:sldIdLst>
  <p:sldSz cx="12192000" cy="6858000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8" autoAdjust="0"/>
    <p:restoredTop sz="79864" autoAdjust="0"/>
  </p:normalViewPr>
  <p:slideViewPr>
    <p:cSldViewPr snapToGrid="0">
      <p:cViewPr varScale="1">
        <p:scale>
          <a:sx n="96" d="100"/>
          <a:sy n="96" d="100"/>
        </p:scale>
        <p:origin x="10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5T23:19:25.189"/>
    </inkml:context>
    <inkml:brush xml:id="br0">
      <inkml:brushProperty name="height" value="0.053" units="cm"/>
      <inkml:brushProperty name="color" value="#FF0000"/>
    </inkml:brush>
  </inkml:definitions>
  <inkml:trace contextRef="#ctx0" brushRef="#br0">22084 11770 6167,'8'-7'533,"0"6"1,-5-6 102,2 1-289,-1 4 0,-4-6 56,0 3 1,-6 2-121,-4-6 0,-2 5 0,-1-2 0,2 1 21,1 0 0,-1-1 1,-7 3-1,-1-2-68,1 2 0,1-4 1,-1 1-124,-1-2 0,-5 5 0,3-4 1,-1 3-1,-4-1-5,-1 2 0,3 1 0,0 2-104,-1 0 1,-1 0 0,1 0 0,2 0 0,2 2-88,4 2 0,1 4 1,1 5-1,1-2-22,0-1 1,4 0 0,2 4 0,2 0-134,3 1 1,1 4 0,2 0 0,2 0 57,2 2 0,-1-3 1,7 4-1,1 0-17,2 1 1,6-6 0,2 3-1,0-3-2,0 2 1,4-7 0,-2 2 84,-1-1 0,4-2 0,-7-1 0,0-4 1,0-1 101,0 0 1,0-1 0,-4-4 0,-1 0 102,1 0 1,1-4 0,1-3-1,2-2 60,-1-7 0,-2 1 1,-2-6-1,1 2 45,-1 0 0,0-5 0,-1 3 0,-2 0 26,-1 1 1,-5-4-1,3 5 1,-2-1 15,-3 0 1,-1 4 0,-4-4 0,-1 3-9,-2-2 0,-7 7 0,-1-2 0,-5 1-154,1 0 1,-6 4-1,1 1 1,-2 0-66,0 0 0,2 5 1,-4-2-445,2 3 1,2 2-1,-2 0 1,4 2-551,4 3 0,4 3 1,2 6 982,5 0 0,10 1 0,3-1 0</inkml:trace>
  <inkml:trace contextRef="#ctx0" brushRef="#br0" timeOffset="1">22789 12216 7853,'8'0'-1501,"4"-2"1760,-2-3 1,-4 2 0,1-5 325,-1 2 0,-4-6-251,3 3 1,-4 1 0,-2 0-1,-4 1 68,-5 4 1,-1 0 0,0 0-1,1-2-106,-1 2 1,-2 1-1,-3 4-186,-3 3 0,3-2 0,-3 6 0,1 1 0,1 0-46,-3-1 1,1 2 0,5 7 0,0 1-431,-1-1 0,2 3 1,2-1 58,2 3 0,4 1 1,-3 3-1,1-2 1,4-1 89,2 2 0,2-5 0,4-2 0,5-3 197,2-2 0,3-4 0,-1-2 0,2-2 115,3-2 0,-1-3 0,4-2 0,1-4 77,-1-5 0,0-3 1,4-1-1,-4 0 70,-1-1 0,-2 1 0,-4-1 0,-2-1 223,-4-3 1,2 6 0,-6-4-57,-2-1 0,-3 1 0,-5 2 1,-4 3-224,-4 2 0,-3-1 0,-3 6-478,-5 2 0,2 1 1,-2 2-1,0 0 0,0 0-1303,0 0 1,6 0 1594,-1 0 0,-3-6 0,-1-2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5T23:19:25.196"/>
    </inkml:context>
    <inkml:brush xml:id="br0">
      <inkml:brushProperty name="height" value="0.053" units="cm"/>
      <inkml:brushProperty name="color" value="#FF0000"/>
    </inkml:brush>
  </inkml:definitions>
  <inkml:trace contextRef="#ctx0" brushRef="#br0">24616 12187 7853,'14'-7'-43,"-1"-1"1,-4-6 110,-4 0 0,-3-1 0,-2 1 0,0-1 0,0 1 173,0 0 1,0-1 0,0 1 68,0 0 1,-7 4-98,-2 0 1,-4 7-1,-1 0 1,1 6-61,3 7 0,-2 3 0,0 1 0,-4 2-117,-3 3 1,0-1 0,5 7 0,-2 4-64,-4 3 0,0 8 1,-6-3-1,2 1-110,-1 0 0,-3 1 0,-2 6 0,-2-1-67,-2 0 1,6-4 0,5-12-1,2-1-712,4-3 478,1-3 1,8-14 0,3-7 202,4-8 0,7-5 0,4-2 0,2-1 0,1-1 235,-3-2 0,1 0 0,-5 3 0,2-4 0,-5 4 0,4-4 0</inkml:trace>
  <inkml:trace contextRef="#ctx0" brushRef="#br0" timeOffset="1">24170 12431 7853,'0'10'-630,"0"0"570,0 1 1,-5-3 703,0 1 0,-4 1-320,4 4-327,0-6 364,5-1-166,0-1-60,0 2 0,0 7 16,0-1 0,6-6-149,4-3 0,-2-2 0,1 0-94,3 2 0,0 0 1,3-5-189,-1 0 1,1 0 0,-1 0-295,0 0 0,6-2 0,-1-1 574,-2-2 0,6-6 0,-1 3 0</inkml:trace>
  <inkml:trace contextRef="#ctx0" brushRef="#br0" timeOffset="2">26227 12115 7853,'14'0'-1087,"-4"0"1527,0 0 0,-6 0 268,6 0 0,-7-2 373,2-3-730,-3 4 1,-4-6 0,-3 7-183,-4 0 1,1 5 0,-2 3 0,-1 3-148,-2 5 0,-3 4 1,-2-1-1,-1 5-108,2 3 1,-6 8-1,1 2 1,-2 3-125,0 3 1,0-3 0,-5 10 0,2-2 1,3 0 1,-2-2 0,7-6-1,2-3 10,1-2 1,1-2-1,3-5 1,2-4-92,5-5 0,-1-3-18,1-2 1,2-6-1,8-5-80,4-6 1,-1-5-1,0-6 387,-1-1 0,2 1 0,-4 0 0,0-7 0,-5-2 0</inkml:trace>
  <inkml:trace contextRef="#ctx0" brushRef="#br0" timeOffset="3">25795 12719 7853,'-9'13'-7,"-1"-3"0,5 1 0,-3-5 62,2 2 0,0-5 1,2 4 165,0-1 1,-1-3 123,5 7 0,0-5-111,0 4 0,0 1 1,1 3 13,4-4 1,-2 2 0,7-6 0,1 0-26,2 1 1,1-4 0,1 3 0,-1-4-78,1-1 0,4 0 0,2 0 0,1 0-185,3 0 0,3 0 0,0 0 1,1 0-190,0 0 1,1 0 0,2-1-113,2-4 1,4 2 0,-4-7 339,-2-1 0,-2-8 0,-1-3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5764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1698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061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1_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46400" y="1193800"/>
            <a:ext cx="4572000" cy="40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7" t="23988" r="4770" b="1989"/>
          <a:stretch/>
        </p:blipFill>
        <p:spPr>
          <a:xfrm>
            <a:off x="609601" y="0"/>
            <a:ext cx="1054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46400" y="1193800"/>
            <a:ext cx="4572000" cy="40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7" t="23988" r="4770" b="1989"/>
          <a:stretch/>
        </p:blipFill>
        <p:spPr>
          <a:xfrm>
            <a:off x="609601" y="0"/>
            <a:ext cx="10541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214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12"/>
          <p:cNvCxnSpPr/>
          <p:nvPr/>
        </p:nvCxnSpPr>
        <p:spPr>
          <a:xfrm>
            <a:off x="1246063" y="1554511"/>
            <a:ext cx="9177403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27;p12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body" idx="2"/>
          </p:nvPr>
        </p:nvSpPr>
        <p:spPr>
          <a:xfrm>
            <a:off x="1246063" y="2298984"/>
            <a:ext cx="9177403" cy="300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3"/>
          </p:nvPr>
        </p:nvSpPr>
        <p:spPr>
          <a:xfrm>
            <a:off x="1246064" y="1752884"/>
            <a:ext cx="9177402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0" name="Google Shape;3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842000"/>
            <a:ext cx="12192000" cy="101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0103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 Sum Up Slide">
  <p:cSld name="To Sum Up Slid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16"/>
          <p:cNvCxnSpPr/>
          <p:nvPr/>
        </p:nvCxnSpPr>
        <p:spPr>
          <a:xfrm>
            <a:off x="1246063" y="1534636"/>
            <a:ext cx="9177403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" name="Google Shape;48;p16"/>
          <p:cNvSpPr txBox="1">
            <a:spLocks noGrp="1"/>
          </p:cNvSpPr>
          <p:nvPr>
            <p:ph type="body" idx="1"/>
          </p:nvPr>
        </p:nvSpPr>
        <p:spPr>
          <a:xfrm>
            <a:off x="1246063" y="690152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body" idx="2"/>
          </p:nvPr>
        </p:nvSpPr>
        <p:spPr>
          <a:xfrm>
            <a:off x="1246063" y="2155607"/>
            <a:ext cx="9177402" cy="3067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body" idx="3"/>
          </p:nvPr>
        </p:nvSpPr>
        <p:spPr>
          <a:xfrm>
            <a:off x="1246063" y="1634645"/>
            <a:ext cx="9177402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1" name="Google Shape;5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842000"/>
            <a:ext cx="12192000" cy="101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7725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solidFill>
                  <a:schemeClr val="bg2">
                    <a:lumMod val="1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7663" indent="-3476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4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573088" indent="-33813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808038" indent="-3476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000"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1033463" indent="-33813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800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257300" indent="-33655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600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/>
          <a:p>
            <a:fld id="{2C67917F-4FD1-6343-8E0A-AA326AC34726}" type="datetime1">
              <a:rPr lang="en-US" smtClean="0"/>
              <a:t>10/7/24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0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458277"/>
          </a:xfrm>
        </p:spPr>
        <p:txBody>
          <a:bodyPr anchor="b"/>
          <a:lstStyle>
            <a:lvl1pPr>
              <a:defRPr sz="3375" b="0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168019"/>
            <a:ext cx="10515600" cy="1921635"/>
          </a:xfrm>
        </p:spPr>
        <p:txBody>
          <a:bodyPr/>
          <a:lstStyle>
            <a:lvl1pPr marL="0" indent="0">
              <a:buNone/>
              <a:defRPr sz="1350" b="0" i="0">
                <a:solidFill>
                  <a:schemeClr val="accent2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60722E28-9863-CF46-B40D-866DA57BC3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072279-7CD6-554A-9D50-4D674DC0A838}" type="datetime1">
              <a:rPr lang="en-US" smtClean="0"/>
              <a:t>10/7/24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D23BE37-A135-8C47-B04C-CBC1DDC81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8CFA924-49FF-C542-A2BC-A34E05797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AEA02C-82F2-584F-9D59-3DE262609F6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3B355-DD42-6746-A1C7-2E00DDC14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99" y="237655"/>
            <a:ext cx="4010568" cy="64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12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198"/>
            <a:ext cx="12192000" cy="373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780829"/>
            <a:ext cx="10515600" cy="2852737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74763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E4323C4-CA66-5A47-8F97-41BA4280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9E1BA8F-BF47-3D40-8C6E-FA5B75DE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76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solidFill>
                  <a:schemeClr val="bg2">
                    <a:lumMod val="1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799121"/>
            <a:ext cx="5181600" cy="4351338"/>
          </a:xfrm>
        </p:spPr>
        <p:txBody>
          <a:bodyPr/>
          <a:lstStyle>
            <a:lvl1pPr marL="292100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515938" indent="-2587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000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752475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800"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976313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600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201738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400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BB48C27-BE7C-3941-B9F3-A4D4717F2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/>
          <a:p>
            <a:fld id="{C575DE39-BF7C-424B-9C07-2BEBD6B14FD3}" type="datetime1">
              <a:rPr lang="en-US" smtClean="0"/>
              <a:t>10/7/24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6DC4629-3C8A-F646-AC38-BB37FB931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BFB6B21-4106-4949-915C-692B2CB0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A347B1B-EA3D-8B43-B7D0-731D2330F23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2556" y="1799121"/>
            <a:ext cx="5181600" cy="4351338"/>
          </a:xfrm>
        </p:spPr>
        <p:txBody>
          <a:bodyPr/>
          <a:lstStyle>
            <a:lvl1pPr marL="292100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515938" indent="-2587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000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752475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800"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976313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600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201738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400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73788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solidFill>
                  <a:schemeClr val="bg2">
                    <a:lumMod val="1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981CC02-03B9-F845-A7C8-75962F088E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/>
          <a:p>
            <a:fld id="{900FB383-97E7-7C49-AB9C-B3960A79F295}" type="datetime1">
              <a:rPr lang="en-US" smtClean="0"/>
              <a:t>10/7/24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8254E7-58C0-5848-8656-E333BB433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67E93DA-951F-E14B-8EBF-D39937295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2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9DBDCD-2182-9C47-B3E6-E8D663A0985C}" type="datetime1">
              <a:rPr lang="en-US" altLang="en-US" smtClean="0"/>
              <a:t>10/7/24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2020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316BF4-0C06-46C4-8F64-4CF8DA863C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0968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49BF68-1E1C-0843-AA6F-2F27172575CF}" type="datetime1">
              <a:rPr lang="en-US" altLang="en-US" smtClean="0"/>
              <a:t>10/7/24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2020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70ADC6-CE19-4300-8EBE-7AC2ADD77F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27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0" r:id="rId12"/>
    <p:sldLayoutId id="2147483681" r:id="rId13"/>
    <p:sldLayoutId id="214748368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69844"/>
            <a:ext cx="10515600" cy="84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991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8588" marR="0" lvl="0" indent="-128588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575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Click to edit Master text styles</a:t>
            </a:r>
          </a:p>
          <a:p>
            <a:pPr marL="385763" marR="0" lvl="1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Second level</a:t>
            </a:r>
          </a:p>
          <a:p>
            <a:pPr marL="642938" marR="0" lvl="2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Third level</a:t>
            </a:r>
          </a:p>
          <a:p>
            <a:pPr marL="900113" marR="0" lvl="3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Fourth level</a:t>
            </a:r>
          </a:p>
          <a:p>
            <a:pPr marL="1157288" marR="0" lvl="4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BEADCA7-E14F-3A40-B9BC-E99249895F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fld id="{262B01DA-9C3D-CD4A-9C3A-E4F6BC3CFDA8}" type="datetime1">
              <a:rPr lang="en-US" smtClean="0"/>
              <a:t>10/7/24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F190F6E-D1A6-9F4B-B82C-CD258D292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 algn="r"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422AA21-D776-0946-9438-9F610A271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fld id="{07AEA02C-82F2-584F-9D59-3DE262609F6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EF7A53-B314-164E-B3BE-2F5BA495F68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684668" y="6347803"/>
            <a:ext cx="431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57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b="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28588" marR="0" indent="-128588" algn="l" defTabSz="514350" rtl="0" eaLnBrk="1" fontAlgn="auto" latinLnBrk="0" hangingPunct="1">
        <a:lnSpc>
          <a:spcPct val="90000"/>
        </a:lnSpc>
        <a:spcBef>
          <a:spcPts val="563"/>
        </a:spcBef>
        <a:spcAft>
          <a:spcPts val="0"/>
        </a:spcAft>
        <a:buClrTx/>
        <a:buSzTx/>
        <a:buFont typeface="Arial"/>
        <a:buChar char="•"/>
        <a:tabLst/>
        <a:defRPr sz="1575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1pPr>
      <a:lvl2pPr marL="385763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350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2pPr>
      <a:lvl3pPr marL="642938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125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3pPr>
      <a:lvl4pPr marL="900113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013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4pPr>
      <a:lvl5pPr marL="1157288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013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.xml"/><Relationship Id="rId5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.xml"/><Relationship Id="rId5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0"/>
          <p:cNvCxnSpPr/>
          <p:nvPr/>
        </p:nvCxnSpPr>
        <p:spPr>
          <a:xfrm>
            <a:off x="2946400" y="4648200"/>
            <a:ext cx="731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10"/>
          <p:cNvSpPr txBox="1"/>
          <p:nvPr/>
        </p:nvSpPr>
        <p:spPr>
          <a:xfrm>
            <a:off x="2844800" y="2717800"/>
            <a:ext cx="9064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233" indent="-4233">
              <a:buClr>
                <a:schemeClr val="dk1"/>
              </a:buClr>
            </a:pPr>
            <a:r>
              <a:rPr lang="en-US" sz="3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Mathematical Foundations for ML (10-606):</a:t>
            </a:r>
            <a:endParaRPr sz="3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233" indent="-4233">
              <a:lnSpc>
                <a:spcPct val="115000"/>
              </a:lnSpc>
              <a:spcBef>
                <a:spcPts val="667"/>
              </a:spcBef>
            </a:pPr>
            <a:r>
              <a:rPr lang="en-US" sz="5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Statistics</a:t>
            </a:r>
            <a:r>
              <a:rPr lang="en-US" sz="5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estimation</a:t>
            </a:r>
            <a:endParaRPr sz="5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233" indent="-4233"/>
            <a:endParaRPr sz="5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59;p10"/>
          <p:cNvSpPr txBox="1"/>
          <p:nvPr/>
        </p:nvSpPr>
        <p:spPr>
          <a:xfrm>
            <a:off x="2844800" y="4851400"/>
            <a:ext cx="7010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233" indent="-4233"/>
            <a:r>
              <a:rPr lang="en-US" sz="213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Bryan Wilder</a:t>
            </a:r>
            <a:endParaRPr sz="2400" dirty="0"/>
          </a:p>
        </p:txBody>
      </p:sp>
      <p:sp>
        <p:nvSpPr>
          <p:cNvPr id="60" name="Google Shape;60;p10"/>
          <p:cNvSpPr txBox="1"/>
          <p:nvPr/>
        </p:nvSpPr>
        <p:spPr>
          <a:xfrm>
            <a:off x="2844800" y="6260433"/>
            <a:ext cx="92044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46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* Slides borrowed from prior offerings by Professors M. Gormley, P. Virtue, &amp; G. Gordon, &amp; H. </a:t>
            </a:r>
            <a:r>
              <a:rPr lang="en-US" sz="146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Heidari</a:t>
            </a:r>
            <a:r>
              <a:rPr lang="en-US" sz="146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467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D2817F-F831-7AF5-BBD0-0111BF25E2B1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1634645"/>
                <a:ext cx="9177402" cy="3588710"/>
              </a:xfrm>
            </p:spPr>
            <p:txBody>
              <a:bodyPr>
                <a:normAutofit fontScale="85000" lnSpcReduction="10000"/>
              </a:bodyPr>
              <a:lstStyle/>
              <a:p>
                <a:pPr marL="5715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The pdf of the exponential distribution is </a:t>
                </a:r>
              </a:p>
              <a:p>
                <a:pPr marL="0" indent="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5715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iid samples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/>
                  <a:t>, the log-likelihood is</a:t>
                </a:r>
              </a:p>
              <a:p>
                <a:pPr marL="469900" indent="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</m:sup>
                              </m:sSup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69900" indent="0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fun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</m:sup>
                          </m:sSup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D2817F-F831-7AF5-BBD0-0111BF25E2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34645"/>
                <a:ext cx="9177402" cy="3588710"/>
              </a:xfrm>
              <a:blipFill>
                <a:blip r:embed="rId2"/>
                <a:stretch>
                  <a:fillRect t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04183E-C28F-3F52-36B2-BB0D6D1FF2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Exponential Distribution MLE</a:t>
            </a:r>
          </a:p>
        </p:txBody>
      </p:sp>
    </p:spTree>
    <p:extLst>
      <p:ext uri="{BB962C8B-B14F-4D97-AF65-F5344CB8AC3E}">
        <p14:creationId xmlns:p14="http://schemas.microsoft.com/office/powerpoint/2010/main" val="4190705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D2817F-F831-7AF5-BBD0-0111BF25E2B1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1634645"/>
                <a:ext cx="9177402" cy="3588710"/>
              </a:xfrm>
            </p:spPr>
            <p:txBody>
              <a:bodyPr>
                <a:noAutofit/>
              </a:bodyPr>
              <a:lstStyle/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pdf of the exponential distribution is 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can solve for the optimal value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by taking the partial derivative of the log-likelihood and setting it equal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4699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func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699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𝜕𝜆</m:t>
                          </m:r>
                        </m:den>
                      </m:f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  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den>
                      </m:f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den>
                      </m:f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D2817F-F831-7AF5-BBD0-0111BF25E2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34645"/>
                <a:ext cx="9177402" cy="3588710"/>
              </a:xfrm>
              <a:blipFill>
                <a:blip r:embed="rId2"/>
                <a:stretch>
                  <a:fillRect t="-704" b="-49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04183E-C28F-3F52-36B2-BB0D6D1FF2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Exponential Distribution MLE</a:t>
            </a:r>
          </a:p>
        </p:txBody>
      </p:sp>
    </p:spTree>
    <p:extLst>
      <p:ext uri="{BB962C8B-B14F-4D97-AF65-F5344CB8AC3E}">
        <p14:creationId xmlns:p14="http://schemas.microsoft.com/office/powerpoint/2010/main" val="2852472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D2817F-F831-7AF5-BBD0-0111BF25E2B1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1634645"/>
                <a:ext cx="9177402" cy="3588710"/>
              </a:xfrm>
            </p:spPr>
            <p:txBody>
              <a:bodyPr>
                <a:noAutofit/>
              </a:bodyPr>
              <a:lstStyle/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pdf of the exponential distribution is 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can solve for the optimal value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by taking the partial derivative of the log-likelihood and setting it equal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4699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func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699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𝜕𝜆</m:t>
                          </m:r>
                        </m:den>
                      </m:f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  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den>
                      </m:f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den>
                      </m:f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D2817F-F831-7AF5-BBD0-0111BF25E2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34645"/>
                <a:ext cx="9177402" cy="3588710"/>
              </a:xfrm>
              <a:blipFill>
                <a:blip r:embed="rId2"/>
                <a:stretch>
                  <a:fillRect t="-704" b="-49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04183E-C28F-3F52-36B2-BB0D6D1FF2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Exponential Distribution MLE</a:t>
            </a:r>
          </a:p>
        </p:txBody>
      </p:sp>
    </p:spTree>
    <p:extLst>
      <p:ext uri="{BB962C8B-B14F-4D97-AF65-F5344CB8AC3E}">
        <p14:creationId xmlns:p14="http://schemas.microsoft.com/office/powerpoint/2010/main" val="2503443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4076E6-7E2B-4115-5FBC-2F9FF8D9F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C66BE-FC8F-F152-08A9-24DA25FC46E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A685F-ED5D-5B36-F018-68425F7D355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MLE of the univariate Gaussian distribution</a:t>
            </a:r>
          </a:p>
        </p:txBody>
      </p:sp>
    </p:spTree>
    <p:extLst>
      <p:ext uri="{BB962C8B-B14F-4D97-AF65-F5344CB8AC3E}">
        <p14:creationId xmlns:p14="http://schemas.microsoft.com/office/powerpoint/2010/main" val="4040736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F1E7E8-A5A3-2FF5-2386-EB4ADD871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3DB402-D9B4-108D-1638-7DE3052E5C0C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/>
              <a:lstStyle/>
              <a:p>
                <a:r>
                  <a:rPr lang="en-US" dirty="0"/>
                  <a:t>Another way of updating beliefs based on evidence</a:t>
                </a:r>
              </a:p>
              <a:p>
                <a:endParaRPr lang="en-US" dirty="0"/>
              </a:p>
              <a:p>
                <a:r>
                  <a:rPr lang="en-US" sz="3600" dirty="0"/>
                  <a:t>Statement: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3DB402-D9B4-108D-1638-7DE3052E5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2"/>
                <a:stretch>
                  <a:fillRect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50176-3F87-DB47-ACBB-49200E84C20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491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D9DE9C-A8EB-CC02-5301-6BBC67A2C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Bayes theorem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1E8B3-D0E1-AD21-973E-E84105ACF2C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Suppose that a bag has two coins: one fair and one unfair. For the unfair coin, p(heads) = 0.7</a:t>
            </a:r>
          </a:p>
          <a:p>
            <a:endParaRPr lang="en-US" dirty="0"/>
          </a:p>
          <a:p>
            <a:r>
              <a:rPr lang="en-US" dirty="0"/>
              <a:t>I take a coin out of the bag and start flipping it. Based on the results, I want to determine whether it is fair or unfair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0ECE04-28E9-55ED-D785-A224FF7B9EF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963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A45A53-0C0E-F62F-FF5F-96574F71D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EF25CBC-6AC3-F0A8-DBAB-A453E0124EAE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/>
              <a:lstStyle/>
              <a:p>
                <a:r>
                  <a:rPr lang="en-US" dirty="0"/>
                  <a:t>To start with,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fair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 since both are equally likely</a:t>
                </a:r>
              </a:p>
              <a:p>
                <a:endParaRPr lang="en-US" dirty="0"/>
              </a:p>
              <a:p>
                <a:r>
                  <a:rPr lang="en-US" dirty="0"/>
                  <a:t>Now, suppose I flip and get a heads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EF25CBC-6AC3-F0A8-DBAB-A453E0124E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2"/>
                <a:stretch>
                  <a:fillRect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776714-DB38-4E66-3F31-248E3268BD2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27B6A4-11A6-1DC4-28BE-6D7D4B7A2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88" y="3816042"/>
            <a:ext cx="9256889" cy="67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30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6C693F-72B9-3528-B324-10084CF96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Bayes theorem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10D365-DB7A-D13F-ADCF-A66C5ED3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69" y="2515467"/>
            <a:ext cx="2529598" cy="1285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51DEE6-A61D-6591-50D3-614124C60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724" y="2592304"/>
            <a:ext cx="2949222" cy="1208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92BA17-985C-B671-D83C-08A2551E0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603" y="2592304"/>
            <a:ext cx="5324396" cy="1285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CA22C-5D24-65C7-B96D-C5ECDE300A03}"/>
                  </a:ext>
                </a:extLst>
              </p:cNvPr>
              <p:cNvSpPr txBox="1"/>
              <p:nvPr/>
            </p:nvSpPr>
            <p:spPr>
              <a:xfrm>
                <a:off x="970401" y="2099861"/>
                <a:ext cx="127618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fair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CA22C-5D24-65C7-B96D-C5ECDE300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401" y="2099861"/>
                <a:ext cx="127618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481A65-FA21-ABC2-6BFD-7D3887A4357E}"/>
                  </a:ext>
                </a:extLst>
              </p:cNvPr>
              <p:cNvSpPr txBox="1"/>
              <p:nvPr/>
            </p:nvSpPr>
            <p:spPr>
              <a:xfrm>
                <a:off x="4048215" y="2099861"/>
                <a:ext cx="12761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fair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481A65-FA21-ABC2-6BFD-7D3887A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215" y="2099861"/>
                <a:ext cx="1276183" cy="492443"/>
              </a:xfrm>
              <a:prstGeom prst="rect">
                <a:avLst/>
              </a:prstGeom>
              <a:blipFill>
                <a:blip r:embed="rId6"/>
                <a:stretch>
                  <a:fillRect r="-2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462D85-0E99-3B13-2CBE-565CC72C102D}"/>
                  </a:ext>
                </a:extLst>
              </p:cNvPr>
              <p:cNvSpPr txBox="1"/>
              <p:nvPr/>
            </p:nvSpPr>
            <p:spPr>
              <a:xfrm>
                <a:off x="7305060" y="2023024"/>
                <a:ext cx="12761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fair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462D85-0E99-3B13-2CBE-565CC72C1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060" y="2023024"/>
                <a:ext cx="1276183" cy="492443"/>
              </a:xfrm>
              <a:prstGeom prst="rect">
                <a:avLst/>
              </a:prstGeom>
              <a:blipFill>
                <a:blip r:embed="rId7"/>
                <a:stretch>
                  <a:fillRect r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8EEEF2-5934-98BE-DF33-06623FC3D52E}"/>
                  </a:ext>
                </a:extLst>
              </p:cNvPr>
              <p:cNvSpPr txBox="1"/>
              <p:nvPr/>
            </p:nvSpPr>
            <p:spPr>
              <a:xfrm>
                <a:off x="2424304" y="2911844"/>
                <a:ext cx="12761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8EEEF2-5934-98BE-DF33-06623FC3D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304" y="2911844"/>
                <a:ext cx="1276183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FC0DD2-04AC-BF27-5260-B37E14BA4F3F}"/>
                  </a:ext>
                </a:extLst>
              </p:cNvPr>
              <p:cNvSpPr txBox="1"/>
              <p:nvPr/>
            </p:nvSpPr>
            <p:spPr>
              <a:xfrm>
                <a:off x="5947289" y="2911843"/>
                <a:ext cx="12761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FC0DD2-04AC-BF27-5260-B37E14BA4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289" y="2911843"/>
                <a:ext cx="1276183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0616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6C693F-72B9-3528-B324-10084CF96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Bayes theorem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10D365-DB7A-D13F-ADCF-A66C5ED3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69" y="2515467"/>
            <a:ext cx="2529598" cy="1285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51DEE6-A61D-6591-50D3-614124C60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724" y="2592304"/>
            <a:ext cx="2949222" cy="1208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92BA17-985C-B671-D83C-08A2551E0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603" y="2592304"/>
            <a:ext cx="5324396" cy="1285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CA22C-5D24-65C7-B96D-C5ECDE300A03}"/>
                  </a:ext>
                </a:extLst>
              </p:cNvPr>
              <p:cNvSpPr txBox="1"/>
              <p:nvPr/>
            </p:nvSpPr>
            <p:spPr>
              <a:xfrm>
                <a:off x="970401" y="2099861"/>
                <a:ext cx="127618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fair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CA22C-5D24-65C7-B96D-C5ECDE300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401" y="2099861"/>
                <a:ext cx="127618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481A65-FA21-ABC2-6BFD-7D3887A4357E}"/>
                  </a:ext>
                </a:extLst>
              </p:cNvPr>
              <p:cNvSpPr txBox="1"/>
              <p:nvPr/>
            </p:nvSpPr>
            <p:spPr>
              <a:xfrm>
                <a:off x="4048215" y="2099861"/>
                <a:ext cx="12761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fair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481A65-FA21-ABC2-6BFD-7D3887A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215" y="2099861"/>
                <a:ext cx="1276183" cy="492443"/>
              </a:xfrm>
              <a:prstGeom prst="rect">
                <a:avLst/>
              </a:prstGeom>
              <a:blipFill>
                <a:blip r:embed="rId6"/>
                <a:stretch>
                  <a:fillRect r="-2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462D85-0E99-3B13-2CBE-565CC72C102D}"/>
                  </a:ext>
                </a:extLst>
              </p:cNvPr>
              <p:cNvSpPr txBox="1"/>
              <p:nvPr/>
            </p:nvSpPr>
            <p:spPr>
              <a:xfrm>
                <a:off x="7305060" y="2023024"/>
                <a:ext cx="12761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fair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462D85-0E99-3B13-2CBE-565CC72C1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060" y="2023024"/>
                <a:ext cx="1276183" cy="492443"/>
              </a:xfrm>
              <a:prstGeom prst="rect">
                <a:avLst/>
              </a:prstGeom>
              <a:blipFill>
                <a:blip r:embed="rId7"/>
                <a:stretch>
                  <a:fillRect r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8EEEF2-5934-98BE-DF33-06623FC3D52E}"/>
                  </a:ext>
                </a:extLst>
              </p:cNvPr>
              <p:cNvSpPr txBox="1"/>
              <p:nvPr/>
            </p:nvSpPr>
            <p:spPr>
              <a:xfrm>
                <a:off x="2424304" y="2911844"/>
                <a:ext cx="12761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8EEEF2-5934-98BE-DF33-06623FC3D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304" y="2911844"/>
                <a:ext cx="1276183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FC0DD2-04AC-BF27-5260-B37E14BA4F3F}"/>
                  </a:ext>
                </a:extLst>
              </p:cNvPr>
              <p:cNvSpPr txBox="1"/>
              <p:nvPr/>
            </p:nvSpPr>
            <p:spPr>
              <a:xfrm>
                <a:off x="5947289" y="2911843"/>
                <a:ext cx="12761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FC0DD2-04AC-BF27-5260-B37E14BA4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289" y="2911843"/>
                <a:ext cx="1276183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74ABABEE-8076-2F95-F0B3-F44127DE4E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076" y="4155527"/>
            <a:ext cx="6089324" cy="515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009944-61E9-9DF1-36F6-DBF0B8BA7EF6}"/>
                  </a:ext>
                </a:extLst>
              </p:cNvPr>
              <p:cNvSpPr txBox="1"/>
              <p:nvPr/>
            </p:nvSpPr>
            <p:spPr>
              <a:xfrm>
                <a:off x="413076" y="4972693"/>
                <a:ext cx="4143467" cy="1043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fair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fair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009944-61E9-9DF1-36F6-DBF0B8BA7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76" y="4972693"/>
                <a:ext cx="4143467" cy="104304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CDA68C09-7C14-73C5-E0E4-59178D76FD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17446" y="4874858"/>
            <a:ext cx="5089309" cy="12757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71CCA1-C7EF-5B4C-DC48-72728A5EA3AE}"/>
                  </a:ext>
                </a:extLst>
              </p:cNvPr>
              <p:cNvSpPr txBox="1"/>
              <p:nvPr/>
            </p:nvSpPr>
            <p:spPr>
              <a:xfrm>
                <a:off x="4383778" y="5247992"/>
                <a:ext cx="12761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71CCA1-C7EF-5B4C-DC48-72728A5EA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778" y="5247992"/>
                <a:ext cx="1276183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D7748E-EFB8-54BE-15D6-976949BCF2C8}"/>
                  </a:ext>
                </a:extLst>
              </p:cNvPr>
              <p:cNvSpPr txBox="1"/>
              <p:nvPr/>
            </p:nvSpPr>
            <p:spPr>
              <a:xfrm>
                <a:off x="6537416" y="4122401"/>
                <a:ext cx="12761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D7748E-EFB8-54BE-15D6-976949BCF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416" y="4122401"/>
                <a:ext cx="1276183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324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F1E7E8-A5A3-2FF5-2386-EB4ADD871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3DB402-D9B4-108D-1638-7DE3052E5C0C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r>
                  <a:rPr lang="en-US" sz="3600" dirty="0"/>
                  <a:t>Statement: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3DB402-D9B4-108D-1638-7DE3052E5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93919A-92EB-A273-D016-E34FB8D55179}"/>
              </a:ext>
            </a:extLst>
          </p:cNvPr>
          <p:cNvCxnSpPr>
            <a:cxnSpLocks/>
          </p:cNvCxnSpPr>
          <p:nvPr/>
        </p:nvCxnSpPr>
        <p:spPr>
          <a:xfrm flipV="1">
            <a:off x="3420533" y="3946540"/>
            <a:ext cx="642989" cy="61879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FF3C51-C8C0-14DC-2E29-9042FBB0ADFD}"/>
              </a:ext>
            </a:extLst>
          </p:cNvPr>
          <p:cNvCxnSpPr>
            <a:cxnSpLocks/>
          </p:cNvCxnSpPr>
          <p:nvPr/>
        </p:nvCxnSpPr>
        <p:spPr>
          <a:xfrm>
            <a:off x="5508183" y="2442633"/>
            <a:ext cx="404808" cy="44873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712BB5-BF38-FBD2-A460-FFCFC244F7D2}"/>
              </a:ext>
            </a:extLst>
          </p:cNvPr>
          <p:cNvCxnSpPr>
            <a:cxnSpLocks/>
          </p:cNvCxnSpPr>
          <p:nvPr/>
        </p:nvCxnSpPr>
        <p:spPr>
          <a:xfrm flipH="1">
            <a:off x="6968269" y="2358671"/>
            <a:ext cx="322138" cy="52070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408BC3-97DA-11E6-EED7-F377603B1130}"/>
              </a:ext>
            </a:extLst>
          </p:cNvPr>
          <p:cNvSpPr txBox="1"/>
          <p:nvPr/>
        </p:nvSpPr>
        <p:spPr>
          <a:xfrm>
            <a:off x="2460978" y="4615124"/>
            <a:ext cx="1726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Posterior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F03241-0B7A-295C-C072-73585EB9100A}"/>
              </a:ext>
            </a:extLst>
          </p:cNvPr>
          <p:cNvSpPr txBox="1"/>
          <p:nvPr/>
        </p:nvSpPr>
        <p:spPr>
          <a:xfrm>
            <a:off x="4186269" y="1955179"/>
            <a:ext cx="1726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Prior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89B7CA-171A-1D6B-3A8D-F1B1C91FA5AF}"/>
              </a:ext>
            </a:extLst>
          </p:cNvPr>
          <p:cNvSpPr txBox="1"/>
          <p:nvPr/>
        </p:nvSpPr>
        <p:spPr>
          <a:xfrm>
            <a:off x="7482324" y="2056753"/>
            <a:ext cx="1726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Likelihood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DA6D12-CD2A-1347-D8C3-51E0D6B7D7E9}"/>
              </a:ext>
            </a:extLst>
          </p:cNvPr>
          <p:cNvCxnSpPr>
            <a:cxnSpLocks/>
          </p:cNvCxnSpPr>
          <p:nvPr/>
        </p:nvCxnSpPr>
        <p:spPr>
          <a:xfrm flipH="1" flipV="1">
            <a:off x="6752432" y="4076342"/>
            <a:ext cx="630501" cy="53878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CF9DA17-6970-1B83-E811-CE414317BBF3}"/>
              </a:ext>
            </a:extLst>
          </p:cNvPr>
          <p:cNvSpPr txBox="1"/>
          <p:nvPr/>
        </p:nvSpPr>
        <p:spPr>
          <a:xfrm>
            <a:off x="7382933" y="4558666"/>
            <a:ext cx="1726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4089562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50E7-1810-D726-C938-5E1E1348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CEF8A-B788-7481-BF63-873AC0E73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4418378"/>
          </a:xfrm>
        </p:spPr>
        <p:txBody>
          <a:bodyPr/>
          <a:lstStyle/>
          <a:p>
            <a:r>
              <a:rPr lang="en-US" dirty="0"/>
              <a:t>Final quiz Friday, during recitation slot (2-3pm)</a:t>
            </a:r>
          </a:p>
          <a:p>
            <a:endParaRPr lang="en-US" dirty="0"/>
          </a:p>
          <a:p>
            <a:r>
              <a:rPr lang="en-US" dirty="0"/>
              <a:t>Scope: all of probability and statistics + optimization (i.e., first/second order conditions, convexity,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0848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65E6F-49E2-1EF0-AF00-4402FAD4D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B52332-03D3-5849-6739-36AB5D5324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Common usage to estimate the posterior over a model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B52332-03D3-5849-6739-36AB5D5324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5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7693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59116-F125-4830-B609-90124A9D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Poll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45FD62-A996-483E-96DE-0D897DD64F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5287622"/>
              </a:xfrm>
            </p:spPr>
            <p:txBody>
              <a:bodyPr/>
              <a:lstStyle/>
              <a:p>
                <a:r>
                  <a:rPr lang="en-US" dirty="0"/>
                  <a:t>For an exponential, where do we plug in the pdf,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en-US" dirty="0"/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arenR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45FD62-A996-483E-96DE-0D897DD64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5287622"/>
              </a:xfrm>
              <a:blipFill>
                <a:blip r:embed="rId2"/>
                <a:stretch>
                  <a:fillRect l="-1217" t="-1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97C097B-EDD4-4282-B002-F52BD361F222}"/>
              </a:ext>
            </a:extLst>
          </p:cNvPr>
          <p:cNvSpPr txBox="1"/>
          <p:nvPr/>
        </p:nvSpPr>
        <p:spPr>
          <a:xfrm>
            <a:off x="5032076" y="1920814"/>
            <a:ext cx="483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1950478-69D1-4367-A591-C0CE0D93E9E4}"/>
              </a:ext>
            </a:extLst>
          </p:cNvPr>
          <p:cNvCxnSpPr/>
          <p:nvPr/>
        </p:nvCxnSpPr>
        <p:spPr>
          <a:xfrm>
            <a:off x="5515156" y="2373658"/>
            <a:ext cx="552091" cy="50033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DBB7F29-E060-4D4B-A8AE-D9CD06593B5F}"/>
              </a:ext>
            </a:extLst>
          </p:cNvPr>
          <p:cNvSpPr txBox="1"/>
          <p:nvPr/>
        </p:nvSpPr>
        <p:spPr>
          <a:xfrm>
            <a:off x="2927973" y="2081270"/>
            <a:ext cx="483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B80ADE-510C-40D0-8211-736628A80FBA}"/>
              </a:ext>
            </a:extLst>
          </p:cNvPr>
          <p:cNvCxnSpPr/>
          <p:nvPr/>
        </p:nvCxnSpPr>
        <p:spPr>
          <a:xfrm>
            <a:off x="3411053" y="2534114"/>
            <a:ext cx="552091" cy="50033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953EE41-2040-4801-A2D6-B7D2063C0462}"/>
              </a:ext>
            </a:extLst>
          </p:cNvPr>
          <p:cNvSpPr txBox="1"/>
          <p:nvPr/>
        </p:nvSpPr>
        <p:spPr>
          <a:xfrm>
            <a:off x="7960041" y="1929132"/>
            <a:ext cx="483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E1F928-B446-4FF9-AE74-EE968A6D34AA}"/>
              </a:ext>
            </a:extLst>
          </p:cNvPr>
          <p:cNvCxnSpPr>
            <a:cxnSpLocks/>
          </p:cNvCxnSpPr>
          <p:nvPr/>
        </p:nvCxnSpPr>
        <p:spPr>
          <a:xfrm flipH="1">
            <a:off x="7558549" y="2433484"/>
            <a:ext cx="401492" cy="51619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6B3A78-3FA8-4A21-876D-00E19C808A8F}"/>
              </a:ext>
            </a:extLst>
          </p:cNvPr>
          <p:cNvSpPr txBox="1"/>
          <p:nvPr/>
        </p:nvSpPr>
        <p:spPr>
          <a:xfrm>
            <a:off x="5346708" y="4248601"/>
            <a:ext cx="483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AAB7B6-38A5-4CC2-BDD1-50CB59B544AE}"/>
              </a:ext>
            </a:extLst>
          </p:cNvPr>
          <p:cNvCxnSpPr>
            <a:cxnSpLocks/>
          </p:cNvCxnSpPr>
          <p:nvPr/>
        </p:nvCxnSpPr>
        <p:spPr>
          <a:xfrm flipV="1">
            <a:off x="5829788" y="3984011"/>
            <a:ext cx="532426" cy="41100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84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2C2888-BD16-F3EA-1FFF-94008C037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0ADDF81-C61D-8DE7-D7C1-8BF232E1017B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2155607"/>
                <a:ext cx="9177402" cy="372590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How do we find the posterior distribution?</a:t>
                </a:r>
              </a:p>
              <a:p>
                <a:endParaRPr lang="en-US" dirty="0"/>
              </a:p>
              <a:p>
                <a:r>
                  <a:rPr lang="en-US" dirty="0"/>
                  <a:t>Can in general be quite difficult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Many answers in ML…today one special case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0ADDF81-C61D-8DE7-D7C1-8BF232E101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2155607"/>
                <a:ext cx="9177402" cy="3725904"/>
              </a:xfrm>
              <a:blipFill>
                <a:blip r:embed="rId2"/>
                <a:stretch>
                  <a:fillRect t="-2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620E9-47FD-3D2C-32D4-5901F94EB1A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9A4525-FD34-15EF-ACA1-597901A31DA7}"/>
              </a:ext>
            </a:extLst>
          </p:cNvPr>
          <p:cNvSpPr/>
          <p:nvPr/>
        </p:nvSpPr>
        <p:spPr>
          <a:xfrm>
            <a:off x="5834764" y="4244622"/>
            <a:ext cx="2348089" cy="4628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15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6C031C-8004-B0AD-950A-F56B90F63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Conjugate priors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9FE13-4C73-17F0-F38E-96E935F7084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Key question: form of the prior and likelihood </a:t>
            </a:r>
          </a:p>
          <a:p>
            <a:endParaRPr lang="en-US" dirty="0"/>
          </a:p>
          <a:p>
            <a:r>
              <a:rPr lang="en-US" dirty="0"/>
              <a:t>For some (prior, likelihood) pairs, the posterior is in the </a:t>
            </a:r>
            <a:r>
              <a:rPr lang="en-US" i="1" dirty="0"/>
              <a:t>same family </a:t>
            </a:r>
            <a:r>
              <a:rPr lang="en-US" dirty="0"/>
              <a:t>as the prior (“conjugate prior”)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18B351-6B00-2BB0-B218-F35AD195AC8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03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849B9D-92F1-B95B-E4B1-EF5D2BCA8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Conjugate priors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9D2702A-23A8-979F-D351-527F8A2C1A69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/>
              <a:lstStyle/>
              <a:p>
                <a:r>
                  <a:rPr lang="en-US" dirty="0"/>
                  <a:t>Example: beta prior for the binomial</a:t>
                </a:r>
              </a:p>
              <a:p>
                <a:endParaRPr lang="en-US" dirty="0"/>
              </a:p>
              <a:p>
                <a:r>
                  <a:rPr lang="en-US" dirty="0"/>
                  <a:t>Suppose that my likelihood is a binomial distribution: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successes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draw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9D2702A-23A8-979F-D351-527F8A2C1A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2"/>
                <a:stretch>
                  <a:fillRect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10A493-FA09-28D1-EDF5-0BE398C595C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58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CE116-2DF1-CFC8-D475-FB505F4F9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Conjugate priors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5288785-EDDB-ED4D-D6B3-E632C7AA836D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2155607"/>
                <a:ext cx="5199893" cy="30677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Beta distribution: a family of distributions over [0,1]</a:t>
                </a:r>
              </a:p>
              <a:p>
                <a:endParaRPr lang="en-US" dirty="0"/>
              </a:p>
              <a:p>
                <a:r>
                  <a:rPr lang="en-US" dirty="0"/>
                  <a:t>Two parameters: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5288785-EDDB-ED4D-D6B3-E632C7AA83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2155607"/>
                <a:ext cx="5199893" cy="3067748"/>
              </a:xfrm>
              <a:blipFill>
                <a:blip r:embed="rId2"/>
                <a:stretch>
                  <a:fillRect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490789-F95C-8147-1818-48CC84CECD6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4839C4-0908-2745-6000-CAD20D65F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411" y="1539590"/>
            <a:ext cx="4694767" cy="36837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D40908-D9BB-2B46-60DB-82B382B2CD31}"/>
                  </a:ext>
                </a:extLst>
              </p:cNvPr>
              <p:cNvSpPr txBox="1"/>
              <p:nvPr/>
            </p:nvSpPr>
            <p:spPr>
              <a:xfrm>
                <a:off x="1139700" y="5349128"/>
                <a:ext cx="6096000" cy="10049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D40908-D9BB-2B46-60DB-82B382B2C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700" y="5349128"/>
                <a:ext cx="6096000" cy="10049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545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80F0-ECAE-42C9-749F-2FE349A0A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Conjugate priors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344A1F-4FCD-79AB-2F98-C78F202F9417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327378" y="2155607"/>
                <a:ext cx="11413065" cy="3067748"/>
              </a:xfrm>
            </p:spPr>
            <p:txBody>
              <a:bodyPr/>
              <a:lstStyle/>
              <a:p>
                <a:r>
                  <a:rPr lang="en-US" dirty="0"/>
                  <a:t>Suppose that we see flips of a coin with success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prior is a Beta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Beta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likelihood is binomial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successes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draw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posterior is also a Beta distribution: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344A1F-4FCD-79AB-2F98-C78F202F94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327378" y="2155607"/>
                <a:ext cx="11413065" cy="3067748"/>
              </a:xfrm>
              <a:blipFill>
                <a:blip r:embed="rId2"/>
                <a:stretch>
                  <a:fillRect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AF732-910F-E89A-602E-4774E40D6D5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83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FF83ED-3736-D7F0-B86F-F1103E98B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063" y="690152"/>
            <a:ext cx="7378648" cy="6461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Maximum a posteriori (MAP)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1544DC-38B3-D7AC-381E-35D33AC7DECD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/>
              <a:lstStyle/>
              <a:p>
                <a:r>
                  <a:rPr lang="en-US" dirty="0"/>
                  <a:t>In principle, Bayesian inference gives you a full distribution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…</a:t>
                </a:r>
              </a:p>
              <a:p>
                <a:endParaRPr lang="en-US" dirty="0"/>
              </a:p>
              <a:p>
                <a:r>
                  <a:rPr lang="en-US" dirty="0"/>
                  <a:t>..But sometimes we want a point estimate</a:t>
                </a:r>
              </a:p>
              <a:p>
                <a:endParaRPr lang="en-US" dirty="0"/>
              </a:p>
              <a:p>
                <a:r>
                  <a:rPr lang="en-US" dirty="0"/>
                  <a:t>One idea: mode of the posterior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1544DC-38B3-D7AC-381E-35D33AC7DE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2"/>
                <a:stretch>
                  <a:fillRect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0FFA44-27DA-81DB-193A-6787970EFBC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49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MLE vs.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E5445004-F4FB-5345-992E-498B4C43F562}" type="slidenum">
              <a:rPr lang="en-US">
                <a:solidFill>
                  <a:prstClr val="black">
                    <a:tint val="75000"/>
                  </a:prstClr>
                </a:solidFill>
                <a:latin typeface="Candara"/>
              </a:rPr>
              <a:pPr defTabSz="457200"/>
              <a:t>28</a:t>
            </a:fld>
            <a:endParaRPr lang="en-US">
              <a:solidFill>
                <a:prstClr val="black">
                  <a:tint val="75000"/>
                </a:prstClr>
              </a:solidFill>
              <a:latin typeface="Candara"/>
            </a:endParaRP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189"/>
          <a:stretch/>
        </p:blipFill>
        <p:spPr>
          <a:xfrm>
            <a:off x="1981200" y="1355065"/>
            <a:ext cx="8293100" cy="79505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783343" y="3925043"/>
            <a:ext cx="8211800" cy="1767946"/>
            <a:chOff x="259343" y="3925043"/>
            <a:chExt cx="8211800" cy="1767946"/>
          </a:xfrm>
        </p:grpSpPr>
        <p:sp>
          <p:nvSpPr>
            <p:cNvPr id="12" name="Rectangle 11"/>
            <p:cNvSpPr/>
            <p:nvPr/>
          </p:nvSpPr>
          <p:spPr>
            <a:xfrm>
              <a:off x="259343" y="3925043"/>
              <a:ext cx="8211800" cy="1767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ndara"/>
              </a:endParaRPr>
            </a:p>
          </p:txBody>
        </p:sp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4072301"/>
              <a:ext cx="6261100" cy="13335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7019409" y="5065035"/>
            <a:ext cx="1706700" cy="981508"/>
            <a:chOff x="5495409" y="5194905"/>
            <a:chExt cx="1706700" cy="981508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6121761" y="4889744"/>
              <a:ext cx="446054" cy="1056376"/>
            </a:xfrm>
            <a:prstGeom prst="rightBrace">
              <a:avLst>
                <a:gd name="adj1" fmla="val 24123"/>
                <a:gd name="adj2" fmla="val 50000"/>
              </a:avLst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black"/>
                </a:solidFill>
                <a:latin typeface="Candara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495409" y="5692989"/>
              <a:ext cx="1706700" cy="48342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dirty="0">
                  <a:solidFill>
                    <a:prstClr val="black"/>
                  </a:solidFill>
                  <a:latin typeface="Candara"/>
                </a:rPr>
                <a:t>Prior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83343" y="2120789"/>
            <a:ext cx="8211800" cy="1804255"/>
            <a:chOff x="259343" y="2120788"/>
            <a:chExt cx="8211800" cy="1804255"/>
          </a:xfrm>
        </p:grpSpPr>
        <p:grpSp>
          <p:nvGrpSpPr>
            <p:cNvPr id="14" name="Group 13"/>
            <p:cNvGrpSpPr/>
            <p:nvPr/>
          </p:nvGrpSpPr>
          <p:grpSpPr>
            <a:xfrm>
              <a:off x="259343" y="2157097"/>
              <a:ext cx="8211800" cy="1767946"/>
              <a:chOff x="259343" y="2157097"/>
              <a:chExt cx="8211800" cy="1767946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259343" y="2157097"/>
                <a:ext cx="8211800" cy="17679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andara"/>
                </a:endParaRPr>
              </a:p>
            </p:txBody>
          </p:sp>
          <p:pic>
            <p:nvPicPr>
              <p:cNvPr id="9" name="Picture 8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200" y="2421335"/>
                <a:ext cx="5359400" cy="1333500"/>
              </a:xfrm>
              <a:prstGeom prst="rect">
                <a:avLst/>
              </a:prstGeom>
            </p:spPr>
          </p:pic>
        </p:grpSp>
        <p:sp>
          <p:nvSpPr>
            <p:cNvPr id="18" name="TextBox 17"/>
            <p:cNvSpPr txBox="1"/>
            <p:nvPr/>
          </p:nvSpPr>
          <p:spPr>
            <a:xfrm>
              <a:off x="6191005" y="2120788"/>
              <a:ext cx="2280137" cy="86628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 defTabSz="457200"/>
              <a:r>
                <a:rPr lang="en-US" dirty="0">
                  <a:solidFill>
                    <a:prstClr val="black"/>
                  </a:solidFill>
                  <a:latin typeface="Candara"/>
                </a:rPr>
                <a:t>Maximum Likelihood Estimate (MLE)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715007" y="3751883"/>
            <a:ext cx="2280137" cy="86628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 defTabSz="457200"/>
            <a:r>
              <a:rPr lang="en-US" dirty="0">
                <a:solidFill>
                  <a:prstClr val="black"/>
                </a:solidFill>
                <a:latin typeface="Candara"/>
              </a:rPr>
              <a:t>Maximum </a:t>
            </a:r>
            <a:r>
              <a:rPr lang="en-US" i="1" dirty="0">
                <a:solidFill>
                  <a:prstClr val="black"/>
                </a:solidFill>
                <a:latin typeface="Candara"/>
              </a:rPr>
              <a:t>a posteriori</a:t>
            </a:r>
            <a:r>
              <a:rPr lang="en-US" dirty="0">
                <a:solidFill>
                  <a:prstClr val="black"/>
                </a:solidFill>
                <a:latin typeface="Candara"/>
              </a:rPr>
              <a:t> (MAP) estimate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C4F4B3-0EF4-4E7A-A222-D3EFFF682841}"/>
              </a:ext>
            </a:extLst>
          </p:cNvPr>
          <p:cNvSpPr txBox="1"/>
          <p:nvPr/>
        </p:nvSpPr>
        <p:spPr>
          <a:xfrm>
            <a:off x="406400" y="6444734"/>
            <a:ext cx="3667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Slide credit: CMU MLD Matt Gormley</a:t>
            </a:r>
          </a:p>
        </p:txBody>
      </p:sp>
    </p:spTree>
    <p:extLst>
      <p:ext uri="{BB962C8B-B14F-4D97-AF65-F5344CB8AC3E}">
        <p14:creationId xmlns:p14="http://schemas.microsoft.com/office/powerpoint/2010/main" val="141289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FF83ED-3736-D7F0-B86F-F1103E98B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063" y="690152"/>
            <a:ext cx="7378648" cy="6461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MAP for the Beta-binomial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1544DC-38B3-D7AC-381E-35D33AC7DECD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/>
              <a:lstStyle/>
              <a:p>
                <a:r>
                  <a:rPr lang="en-US" dirty="0"/>
                  <a:t>Mode of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Beta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distribution is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 −2</m:t>
                        </m:r>
                      </m:den>
                    </m:f>
                  </m:oMath>
                </a14:m>
                <a:r>
                  <a:rPr lang="en-US" sz="4400" dirty="0"/>
                  <a:t> for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1544DC-38B3-D7AC-381E-35D33AC7DE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2"/>
                <a:stretch>
                  <a:fillRect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0FFA44-27DA-81DB-193A-6787970EFBC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71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142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/>
              <a:t>Maximum Likelihood Estimation (MLE)</a:t>
            </a:r>
            <a:endParaRPr/>
          </a:p>
        </p:txBody>
      </p:sp>
      <p:sp>
        <p:nvSpPr>
          <p:cNvPr id="3" name="Google Shape;97;p7">
            <a:extLst>
              <a:ext uri="{FF2B5EF4-FFF2-40B4-BE49-F238E27FC236}">
                <a16:creationId xmlns:a16="http://schemas.microsoft.com/office/drawing/2014/main" id="{2C2CEAAF-2DAF-0AFE-6E28-303D0127107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46063" y="1636776"/>
            <a:ext cx="5484937" cy="3067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5715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Issue: many common probability distributions have </a:t>
            </a:r>
            <a:r>
              <a:rPr lang="en-US" sz="2400" i="1" dirty="0"/>
              <a:t>parameters </a:t>
            </a:r>
            <a:r>
              <a:rPr lang="en-US" sz="2400" dirty="0"/>
              <a:t>that we need to specify in order to use them</a:t>
            </a:r>
          </a:p>
          <a:p>
            <a:pPr marL="5715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Idea: set the parameter(s) so that the likelihood of the samples is maximized</a:t>
            </a:r>
          </a:p>
          <a:p>
            <a:pPr marL="5715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Intuition: assign as much of the (finite) probability mass to the observed data </a:t>
            </a:r>
            <a:r>
              <a:rPr lang="en-US" sz="2400" i="1" dirty="0"/>
              <a:t>at the expense of unobserved data</a:t>
            </a:r>
          </a:p>
        </p:txBody>
      </p:sp>
      <p:pic>
        <p:nvPicPr>
          <p:cNvPr id="4" name="Picture 2" descr="plot of the probability density function of the exponential distribution">
            <a:extLst>
              <a:ext uri="{FF2B5EF4-FFF2-40B4-BE49-F238E27FC236}">
                <a16:creationId xmlns:a16="http://schemas.microsoft.com/office/drawing/2014/main" id="{AD07D1CE-2C88-5F27-6453-719994D0C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387" y="2498704"/>
            <a:ext cx="3545821" cy="283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2AA9D9-6F57-DD29-E287-306D1BF6B4A2}"/>
              </a:ext>
            </a:extLst>
          </p:cNvPr>
          <p:cNvSpPr txBox="1"/>
          <p:nvPr/>
        </p:nvSpPr>
        <p:spPr>
          <a:xfrm>
            <a:off x="7456215" y="1790818"/>
            <a:ext cx="3128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5D5D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Example: the exponential distribution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90493C-8486-2F50-C708-2F67222596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MAP for the Beta-binomial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53034A7-7F7C-C6D2-5C29-0CA1F07D55BB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2155606"/>
                <a:ext cx="9177402" cy="41887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we saw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successes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failure</a:t>
                </a:r>
              </a:p>
              <a:p>
                <a:endParaRPr lang="en-US" dirty="0"/>
              </a:p>
              <a:p>
                <a:r>
                  <a:rPr lang="en-US" dirty="0"/>
                  <a:t>MAP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success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different priors:</a:t>
                </a:r>
              </a:p>
              <a:p>
                <a:endParaRPr lang="en-US" dirty="0"/>
              </a:p>
              <a:p>
                <a:r>
                  <a:rPr lang="en-US" dirty="0"/>
                  <a:t>Prior (1, 1) </a:t>
                </a:r>
                <a:r>
                  <a:rPr lang="en-US" dirty="0">
                    <a:sym typeface="Wingdings" panose="05000000000000000000" pitchFamily="2" charset="2"/>
                  </a:rPr>
                  <a:t> Posterior (4, 2)  MAP estimate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den>
                    </m:f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53034A7-7F7C-C6D2-5C29-0CA1F07D5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2155606"/>
                <a:ext cx="9177402" cy="4188749"/>
              </a:xfrm>
              <a:blipFill>
                <a:blip r:embed="rId2"/>
                <a:stretch>
                  <a:fillRect t="-1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8A86E-87BE-FA7B-89C3-43B3305197D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EFCCBB-0AA6-617F-00EE-210C4FC42D3E}"/>
                  </a:ext>
                </a:extLst>
              </p:cNvPr>
              <p:cNvSpPr txBox="1"/>
              <p:nvPr/>
            </p:nvSpPr>
            <p:spPr>
              <a:xfrm>
                <a:off x="9263893" y="2333077"/>
                <a:ext cx="1682044" cy="94506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−2</m:t>
                        </m:r>
                      </m:den>
                    </m:f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EFCCBB-0AA6-617F-00EE-210C4FC42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893" y="2333077"/>
                <a:ext cx="1682044" cy="9450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138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90493C-8486-2F50-C708-2F67222596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MAP for the Beta-binomial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53034A7-7F7C-C6D2-5C29-0CA1F07D55BB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2155606"/>
                <a:ext cx="9177402" cy="41887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we saw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successes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failure</a:t>
                </a:r>
              </a:p>
              <a:p>
                <a:endParaRPr lang="en-US" dirty="0"/>
              </a:p>
              <a:p>
                <a:r>
                  <a:rPr lang="en-US" dirty="0"/>
                  <a:t>MAP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success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different priors:</a:t>
                </a:r>
              </a:p>
              <a:p>
                <a:endParaRPr lang="en-US" dirty="0"/>
              </a:p>
              <a:p>
                <a:r>
                  <a:rPr lang="en-US" dirty="0"/>
                  <a:t>Prior (1, 1) </a:t>
                </a:r>
                <a:r>
                  <a:rPr lang="en-US" dirty="0">
                    <a:sym typeface="Wingdings" panose="05000000000000000000" pitchFamily="2" charset="2"/>
                  </a:rPr>
                  <a:t> Posterior (4, 2)  MAP estimate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den>
                    </m:f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dirty="0"/>
                  <a:t>Prior(5, 5) </a:t>
                </a:r>
                <a:r>
                  <a:rPr lang="en-US" dirty="0">
                    <a:sym typeface="Wingdings" panose="05000000000000000000" pitchFamily="2" charset="2"/>
                  </a:rPr>
                  <a:t> Posterior (8, 6)  MAP estimate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12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53034A7-7F7C-C6D2-5C29-0CA1F07D5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2155606"/>
                <a:ext cx="9177402" cy="4188749"/>
              </a:xfrm>
              <a:blipFill>
                <a:blip r:embed="rId2"/>
                <a:stretch>
                  <a:fillRect t="-1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8A86E-87BE-FA7B-89C3-43B3305197D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EFCCBB-0AA6-617F-00EE-210C4FC42D3E}"/>
                  </a:ext>
                </a:extLst>
              </p:cNvPr>
              <p:cNvSpPr txBox="1"/>
              <p:nvPr/>
            </p:nvSpPr>
            <p:spPr>
              <a:xfrm>
                <a:off x="9263893" y="2333077"/>
                <a:ext cx="1682044" cy="94506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−2</m:t>
                        </m:r>
                      </m:den>
                    </m:f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EFCCBB-0AA6-617F-00EE-210C4FC42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893" y="2333077"/>
                <a:ext cx="1682044" cy="9450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254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90493C-8486-2F50-C708-2F67222596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MAP for the Beta-binomial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53034A7-7F7C-C6D2-5C29-0CA1F07D55BB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2155606"/>
                <a:ext cx="9177402" cy="41887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we saw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successes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failure</a:t>
                </a:r>
              </a:p>
              <a:p>
                <a:endParaRPr lang="en-US" dirty="0"/>
              </a:p>
              <a:p>
                <a:r>
                  <a:rPr lang="en-US" dirty="0"/>
                  <a:t>MAP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success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different priors:</a:t>
                </a:r>
              </a:p>
              <a:p>
                <a:endParaRPr lang="en-US" dirty="0"/>
              </a:p>
              <a:p>
                <a:r>
                  <a:rPr lang="en-US" dirty="0"/>
                  <a:t>Prior (1, 1) </a:t>
                </a:r>
                <a:r>
                  <a:rPr lang="en-US" dirty="0">
                    <a:sym typeface="Wingdings" panose="05000000000000000000" pitchFamily="2" charset="2"/>
                  </a:rPr>
                  <a:t> Posterior (4, 2)  MAP estimate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den>
                    </m:f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dirty="0"/>
                  <a:t>Prior(5, 5) </a:t>
                </a:r>
                <a:r>
                  <a:rPr lang="en-US" dirty="0">
                    <a:sym typeface="Wingdings" panose="05000000000000000000" pitchFamily="2" charset="2"/>
                  </a:rPr>
                  <a:t> Posterior (8, 6)  MAP estimate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Prior(1, 4) </a:t>
                </a:r>
                <a:r>
                  <a:rPr lang="en-US" dirty="0">
                    <a:sym typeface="Wingdings" panose="05000000000000000000" pitchFamily="2" charset="2"/>
                  </a:rPr>
                  <a:t> Posterior (4, 5)  MAP estimate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7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53034A7-7F7C-C6D2-5C29-0CA1F07D5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2155606"/>
                <a:ext cx="9177402" cy="4188749"/>
              </a:xfrm>
              <a:blipFill>
                <a:blip r:embed="rId2"/>
                <a:stretch>
                  <a:fillRect t="-1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8A86E-87BE-FA7B-89C3-43B3305197D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EFCCBB-0AA6-617F-00EE-210C4FC42D3E}"/>
                  </a:ext>
                </a:extLst>
              </p:cNvPr>
              <p:cNvSpPr txBox="1"/>
              <p:nvPr/>
            </p:nvSpPr>
            <p:spPr>
              <a:xfrm>
                <a:off x="9263893" y="2333077"/>
                <a:ext cx="1682044" cy="94506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−2</m:t>
                        </m:r>
                      </m:den>
                    </m:f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EFCCBB-0AA6-617F-00EE-210C4FC42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893" y="2333077"/>
                <a:ext cx="1682044" cy="9450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16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142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/>
              <a:t>Maximum Likelihood Estimation (MLE)</a:t>
            </a:r>
            <a:endParaRPr dirty="0"/>
          </a:p>
        </p:txBody>
      </p:sp>
      <p:sp>
        <p:nvSpPr>
          <p:cNvPr id="3" name="Google Shape;97;p7">
            <a:extLst>
              <a:ext uri="{FF2B5EF4-FFF2-40B4-BE49-F238E27FC236}">
                <a16:creationId xmlns:a16="http://schemas.microsoft.com/office/drawing/2014/main" id="{2C2CEAAF-2DAF-0AFE-6E28-303D0127107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46063" y="1636776"/>
            <a:ext cx="5484937" cy="3067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5715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Issue: many common probability distributions have </a:t>
            </a:r>
            <a:r>
              <a:rPr lang="en-US" sz="2400" i="1" dirty="0"/>
              <a:t>parameters </a:t>
            </a:r>
            <a:r>
              <a:rPr lang="en-US" sz="2400" dirty="0"/>
              <a:t>that we need to specify in order to use them</a:t>
            </a:r>
          </a:p>
          <a:p>
            <a:pPr marL="5715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Idea: set the parameter(s) so that the likelihood of the samples is maximized</a:t>
            </a:r>
          </a:p>
          <a:p>
            <a:pPr marL="5715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Intuition: assign as much of the (finite) probability mass to the observed data </a:t>
            </a:r>
            <a:r>
              <a:rPr lang="en-US" sz="2400" i="1" dirty="0"/>
              <a:t>at the expense of unobserved data</a:t>
            </a:r>
          </a:p>
        </p:txBody>
      </p:sp>
      <p:pic>
        <p:nvPicPr>
          <p:cNvPr id="4" name="Picture 2" descr="plot of the probability density function of the exponential distribution">
            <a:extLst>
              <a:ext uri="{FF2B5EF4-FFF2-40B4-BE49-F238E27FC236}">
                <a16:creationId xmlns:a16="http://schemas.microsoft.com/office/drawing/2014/main" id="{AD07D1CE-2C88-5F27-6453-719994D0C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387" y="2498704"/>
            <a:ext cx="3545821" cy="283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2AA9D9-6F57-DD29-E287-306D1BF6B4A2}"/>
              </a:ext>
            </a:extLst>
          </p:cNvPr>
          <p:cNvSpPr txBox="1"/>
          <p:nvPr/>
        </p:nvSpPr>
        <p:spPr>
          <a:xfrm>
            <a:off x="7456215" y="1790818"/>
            <a:ext cx="3128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5D5D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Example: the exponential distribution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F983D54-9CD9-43BD-C7C6-01D5AFF66E5A}"/>
              </a:ext>
            </a:extLst>
          </p:cNvPr>
          <p:cNvCxnSpPr/>
          <p:nvPr/>
        </p:nvCxnSpPr>
        <p:spPr>
          <a:xfrm flipV="1">
            <a:off x="7895105" y="3866228"/>
            <a:ext cx="0" cy="1095153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B9EF03-9178-C89F-7E6E-44955CCEBD79}"/>
              </a:ext>
            </a:extLst>
          </p:cNvPr>
          <p:cNvCxnSpPr>
            <a:cxnSpLocks/>
          </p:cNvCxnSpPr>
          <p:nvPr/>
        </p:nvCxnSpPr>
        <p:spPr>
          <a:xfrm flipV="1">
            <a:off x="8179305" y="4352370"/>
            <a:ext cx="0" cy="609011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42EA49-E551-0A6A-A01C-C1AA1A249352}"/>
                  </a:ext>
                </a:extLst>
              </p:cNvPr>
              <p:cNvSpPr txBox="1"/>
              <p:nvPr/>
            </p:nvSpPr>
            <p:spPr>
              <a:xfrm>
                <a:off x="7458581" y="5387016"/>
                <a:ext cx="3126452" cy="4230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=0.5,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42EA49-E551-0A6A-A01C-C1AA1A249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581" y="5387016"/>
                <a:ext cx="3126452" cy="4230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F2AAE69-BACC-114F-3577-5CC709BE3197}"/>
                  </a:ext>
                </a:extLst>
              </p14:cNvPr>
              <p14:cNvContentPartPr/>
              <p14:nvPr/>
            </p14:nvContentPartPr>
            <p14:xfrm>
              <a:off x="7753320" y="4179960"/>
              <a:ext cx="481320" cy="331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F2AAE69-BACC-114F-3577-5CC709BE31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43960" y="4170600"/>
                <a:ext cx="500040" cy="35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655984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142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/>
              <a:t>Maximum Likelihood Estimation (MLE)</a:t>
            </a:r>
            <a:endParaRPr dirty="0"/>
          </a:p>
        </p:txBody>
      </p:sp>
      <p:sp>
        <p:nvSpPr>
          <p:cNvPr id="3" name="Google Shape;97;p7">
            <a:extLst>
              <a:ext uri="{FF2B5EF4-FFF2-40B4-BE49-F238E27FC236}">
                <a16:creationId xmlns:a16="http://schemas.microsoft.com/office/drawing/2014/main" id="{2C2CEAAF-2DAF-0AFE-6E28-303D0127107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46063" y="1636776"/>
            <a:ext cx="5484937" cy="3067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5715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Issue: many common probability distributions have </a:t>
            </a:r>
            <a:r>
              <a:rPr lang="en-US" sz="2400" i="1" dirty="0"/>
              <a:t>parameters </a:t>
            </a:r>
            <a:r>
              <a:rPr lang="en-US" sz="2400" dirty="0"/>
              <a:t>that we need to specify in order to use them</a:t>
            </a:r>
          </a:p>
          <a:p>
            <a:pPr marL="5715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Idea: set the parameter(s) so that the likelihood of the samples is maximized</a:t>
            </a:r>
          </a:p>
          <a:p>
            <a:pPr marL="5715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Intuition: assign as much of the (finite) probability mass to the observed data </a:t>
            </a:r>
            <a:r>
              <a:rPr lang="en-US" sz="2400" i="1" dirty="0"/>
              <a:t>at the expense of unobserved data</a:t>
            </a:r>
          </a:p>
        </p:txBody>
      </p:sp>
      <p:pic>
        <p:nvPicPr>
          <p:cNvPr id="4" name="Picture 2" descr="plot of the probability density function of the exponential distribution">
            <a:extLst>
              <a:ext uri="{FF2B5EF4-FFF2-40B4-BE49-F238E27FC236}">
                <a16:creationId xmlns:a16="http://schemas.microsoft.com/office/drawing/2014/main" id="{AD07D1CE-2C88-5F27-6453-719994D0C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387" y="2498704"/>
            <a:ext cx="3545821" cy="283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2AA9D9-6F57-DD29-E287-306D1BF6B4A2}"/>
              </a:ext>
            </a:extLst>
          </p:cNvPr>
          <p:cNvSpPr txBox="1"/>
          <p:nvPr/>
        </p:nvSpPr>
        <p:spPr>
          <a:xfrm>
            <a:off x="7456215" y="1790818"/>
            <a:ext cx="3128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5D5D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Example: the exponential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42EA49-E551-0A6A-A01C-C1AA1A249352}"/>
                  </a:ext>
                </a:extLst>
              </p:cNvPr>
              <p:cNvSpPr txBox="1"/>
              <p:nvPr/>
            </p:nvSpPr>
            <p:spPr>
              <a:xfrm>
                <a:off x="7458581" y="5387016"/>
                <a:ext cx="3126452" cy="4230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=2,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42EA49-E551-0A6A-A01C-C1AA1A249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581" y="5387016"/>
                <a:ext cx="3126452" cy="4230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40C619E-695A-70F6-DA7D-A9BE9DD47997}"/>
              </a:ext>
            </a:extLst>
          </p:cNvPr>
          <p:cNvCxnSpPr>
            <a:cxnSpLocks/>
          </p:cNvCxnSpPr>
          <p:nvPr/>
        </p:nvCxnSpPr>
        <p:spPr>
          <a:xfrm flipV="1">
            <a:off x="8742512" y="4606099"/>
            <a:ext cx="0" cy="345432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9A30FB-9DA7-44AC-9824-CE3EA3E95C16}"/>
              </a:ext>
            </a:extLst>
          </p:cNvPr>
          <p:cNvCxnSpPr>
            <a:cxnSpLocks/>
          </p:cNvCxnSpPr>
          <p:nvPr/>
        </p:nvCxnSpPr>
        <p:spPr>
          <a:xfrm flipV="1">
            <a:off x="9303057" y="4704524"/>
            <a:ext cx="0" cy="247007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BF14007-451C-F2A7-7842-70B968051234}"/>
                  </a:ext>
                </a:extLst>
              </p14:cNvPr>
              <p14:cNvContentPartPr/>
              <p14:nvPr/>
            </p14:nvContentPartPr>
            <p14:xfrm>
              <a:off x="8685720" y="4321080"/>
              <a:ext cx="782280" cy="315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BF14007-451C-F2A7-7842-70B9680512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76360" y="4311720"/>
                <a:ext cx="801000" cy="33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438561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DED3379-D69C-AD6D-CF8F-A38313B79D4B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1634644"/>
                <a:ext cx="9177402" cy="4533203"/>
              </a:xfrm>
            </p:spPr>
            <p:txBody>
              <a:bodyPr>
                <a:normAutofit fontScale="92500" lnSpcReduction="10000"/>
              </a:bodyPr>
              <a:lstStyle/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/>
                  <a:t>Given </a:t>
                </a:r>
                <a:r>
                  <a:rPr lang="en-US">
                    <a:solidFill>
                      <a:schemeClr val="accent1"/>
                    </a:solidFill>
                  </a:rPr>
                  <a:t>𝑁</a:t>
                </a:r>
                <a:r>
                  <a:rPr lang="en-US"/>
                  <a:t> independent, identically distribution (</a:t>
                </a:r>
                <a:r>
                  <a:rPr lang="en-US" err="1"/>
                  <a:t>iid</a:t>
                </a:r>
                <a:r>
                  <a:rPr lang="en-US"/>
                  <a:t>) samples </a:t>
                </a:r>
                <a:br>
                  <a:rPr lang="en-US"/>
                </a:b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sup>
                    </m:sSup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>
                    <a:solidFill>
                      <a:schemeClr val="accent1"/>
                    </a:solidFill>
                  </a:rPr>
                  <a:t> </a:t>
                </a:r>
                <a:r>
                  <a:rPr lang="en-US"/>
                  <a:t>of a random variable </a:t>
                </a:r>
                <a:r>
                  <a:rPr lang="en-US">
                    <a:solidFill>
                      <a:schemeClr val="accent1"/>
                    </a:solidFill>
                  </a:rPr>
                  <a:t>𝑋</a:t>
                </a:r>
                <a:r>
                  <a:rPr lang="en-US"/>
                  <a:t> whose distribution is parametrized by </a:t>
                </a:r>
                <a:r>
                  <a:rPr lang="en-US">
                    <a:solidFill>
                      <a:schemeClr val="accent1"/>
                    </a:solidFill>
                  </a:rPr>
                  <a:t>𝜃</a:t>
                </a:r>
                <a:r>
                  <a:rPr lang="en-US"/>
                  <a:t>:</a:t>
                </a:r>
              </a:p>
              <a:p>
                <a:pPr marL="1028700" lvl="1">
                  <a:buFont typeface="Arial" panose="020B0604020202020204" pitchFamily="34" charset="0"/>
                  <a:buChar char="•"/>
                </a:pPr>
                <a:r>
                  <a:rPr lang="en-US"/>
                  <a:t>If </a:t>
                </a:r>
                <a:r>
                  <a:rPr lang="en-US">
                    <a:solidFill>
                      <a:schemeClr val="accent1"/>
                    </a:solidFill>
                  </a:rPr>
                  <a:t>𝑋</a:t>
                </a:r>
                <a:r>
                  <a:rPr lang="en-US"/>
                  <a:t> is discrete with probability mass function (</a:t>
                </a:r>
                <a:r>
                  <a:rPr lang="en-US" err="1"/>
                  <a:t>pmf</a:t>
                </a:r>
                <a:r>
                  <a:rPr lang="en-US"/>
                  <a:t>)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/>
                  <a:t>, then the likelihood of </a:t>
                </a:r>
                <a:r>
                  <a:rPr lang="en-US">
                    <a:solidFill>
                      <a:schemeClr val="accent1"/>
                    </a:solidFill>
                  </a:rPr>
                  <a:t>𝒟</a:t>
                </a:r>
                <a:r>
                  <a:rPr lang="en-US"/>
                  <a:t> is </a:t>
                </a:r>
              </a:p>
              <a:p>
                <a:pPr marL="6858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ctrlP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  <a:p>
                <a:pPr marL="1028700" lvl="1">
                  <a:buFont typeface="Arial" panose="020B0604020202020204" pitchFamily="34" charset="0"/>
                  <a:buChar char="•"/>
                </a:pPr>
                <a:r>
                  <a:rPr lang="en-US"/>
                  <a:t>If </a:t>
                </a:r>
                <a:r>
                  <a:rPr lang="en-US">
                    <a:solidFill>
                      <a:schemeClr val="accent1"/>
                    </a:solidFill>
                  </a:rPr>
                  <a:t>𝑋</a:t>
                </a:r>
                <a:r>
                  <a:rPr lang="en-US"/>
                  <a:t> is continuous with probability density function (pdf)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/>
                  <a:t>, then the likelihood of </a:t>
                </a:r>
                <a:r>
                  <a:rPr lang="en-US">
                    <a:solidFill>
                      <a:schemeClr val="accent1"/>
                    </a:solidFill>
                  </a:rPr>
                  <a:t>𝒟</a:t>
                </a:r>
                <a:r>
                  <a:rPr lang="en-US"/>
                  <a:t> is </a:t>
                </a:r>
              </a:p>
              <a:p>
                <a:pPr marL="6858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ctrlP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  <a:p>
                <a:pPr marL="1028700" lvl="1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endParaRPr lang="en-US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DED3379-D69C-AD6D-CF8F-A38313B79D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34644"/>
                <a:ext cx="9177402" cy="4533203"/>
              </a:xfrm>
              <a:blipFill>
                <a:blip r:embed="rId3"/>
                <a:stretch>
                  <a:fillRect t="-2285" r="-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Google Shape;96;p7"/>
          <p:cNvSpPr txBox="1">
            <a:spLocks noGrp="1"/>
          </p:cNvSpPr>
          <p:nvPr>
            <p:ph type="body" idx="1"/>
          </p:nvPr>
        </p:nvSpPr>
        <p:spPr>
          <a:xfrm>
            <a:off x="1246063" y="690152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/>
              <a:t>Likelihood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DED3379-D69C-AD6D-CF8F-A38313B79D4B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1634644"/>
                <a:ext cx="9177402" cy="4533203"/>
              </a:xfrm>
            </p:spPr>
            <p:txBody>
              <a:bodyPr>
                <a:normAutofit fontScale="92500" lnSpcReduction="10000"/>
              </a:bodyPr>
              <a:lstStyle/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Given </a:t>
                </a:r>
                <a:r>
                  <a:rPr lang="en-US" dirty="0">
                    <a:solidFill>
                      <a:schemeClr val="accent1"/>
                    </a:solidFill>
                  </a:rPr>
                  <a:t>𝑁</a:t>
                </a:r>
                <a:r>
                  <a:rPr lang="en-US" dirty="0"/>
                  <a:t> independent, identically distribution (</a:t>
                </a:r>
                <a:r>
                  <a:rPr lang="en-US" dirty="0" err="1"/>
                  <a:t>iid</a:t>
                </a:r>
                <a:r>
                  <a:rPr lang="en-US" dirty="0"/>
                  <a:t>) samples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sup>
                    </m:sSup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a random variable </a:t>
                </a:r>
                <a:r>
                  <a:rPr lang="en-US" dirty="0">
                    <a:solidFill>
                      <a:schemeClr val="accent1"/>
                    </a:solidFill>
                  </a:rPr>
                  <a:t>𝑋</a:t>
                </a:r>
                <a:r>
                  <a:rPr lang="en-US" dirty="0"/>
                  <a:t> whose distribution is parametrized by </a:t>
                </a:r>
                <a:r>
                  <a:rPr lang="en-US" dirty="0">
                    <a:solidFill>
                      <a:schemeClr val="accent1"/>
                    </a:solidFill>
                  </a:rPr>
                  <a:t>𝜃</a:t>
                </a:r>
                <a:r>
                  <a:rPr lang="en-US" dirty="0"/>
                  <a:t>:</a:t>
                </a:r>
              </a:p>
              <a:p>
                <a:pPr marL="1028700" lvl="1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:r>
                  <a:rPr lang="en-US" dirty="0">
                    <a:solidFill>
                      <a:schemeClr val="accent1"/>
                    </a:solidFill>
                  </a:rPr>
                  <a:t>𝑋</a:t>
                </a:r>
                <a:r>
                  <a:rPr lang="en-US" dirty="0"/>
                  <a:t> is discrete with probability mass function (</a:t>
                </a:r>
                <a:r>
                  <a:rPr lang="en-US" dirty="0" err="1"/>
                  <a:t>pmf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, then the log-likelihood of </a:t>
                </a:r>
                <a:r>
                  <a:rPr lang="en-US" dirty="0">
                    <a:solidFill>
                      <a:schemeClr val="accent1"/>
                    </a:solidFill>
                  </a:rPr>
                  <a:t>𝒟</a:t>
                </a:r>
                <a:r>
                  <a:rPr lang="en-US" dirty="0"/>
                  <a:t> is </a:t>
                </a:r>
              </a:p>
              <a:p>
                <a:pPr marL="6858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r>
                                    <a:rPr lang="en-US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028700" lvl="1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:r>
                  <a:rPr lang="en-US" dirty="0">
                    <a:solidFill>
                      <a:schemeClr val="accent1"/>
                    </a:solidFill>
                  </a:rPr>
                  <a:t>𝑋</a:t>
                </a:r>
                <a:r>
                  <a:rPr lang="en-US" dirty="0"/>
                  <a:t> is continuous with probability density function (pdf)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, then the log-likelihood of </a:t>
                </a:r>
                <a:r>
                  <a:rPr lang="en-US" dirty="0">
                    <a:solidFill>
                      <a:schemeClr val="accent1"/>
                    </a:solidFill>
                  </a:rPr>
                  <a:t>𝒟</a:t>
                </a:r>
                <a:r>
                  <a:rPr lang="en-US" dirty="0"/>
                  <a:t> is </a:t>
                </a:r>
              </a:p>
              <a:p>
                <a:pPr marL="6858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r>
                                    <a:rPr lang="en-US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r>
                                    <a:rPr lang="en-US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028700" lvl="1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DED3379-D69C-AD6D-CF8F-A38313B79D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34644"/>
                <a:ext cx="9177402" cy="4533203"/>
              </a:xfrm>
              <a:blipFill>
                <a:blip r:embed="rId3"/>
                <a:stretch>
                  <a:fillRect t="-2285" r="-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Google Shape;96;p7"/>
          <p:cNvSpPr txBox="1">
            <a:spLocks noGrp="1"/>
          </p:cNvSpPr>
          <p:nvPr>
            <p:ph type="body" idx="1"/>
          </p:nvPr>
        </p:nvSpPr>
        <p:spPr>
          <a:xfrm>
            <a:off x="1246063" y="690152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 dirty="0"/>
              <a:t>Log-Likelihood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54933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D2817F-F831-7AF5-BBD0-0111BF25E2B1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1634645"/>
                <a:ext cx="9177402" cy="3588710"/>
              </a:xfrm>
            </p:spPr>
            <p:txBody>
              <a:bodyPr>
                <a:normAutofit fontScale="92500"/>
              </a:bodyPr>
              <a:lstStyle/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pdf of the exponential distribution is 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iid samples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/>
                  <a:t>, the likelihood is</a:t>
                </a:r>
              </a:p>
              <a:p>
                <a:pPr marL="4699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func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func>
                        <m:func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D2817F-F831-7AF5-BBD0-0111BF25E2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34645"/>
                <a:ext cx="9177402" cy="3588710"/>
              </a:xfrm>
              <a:blipFill>
                <a:blip r:embed="rId2"/>
                <a:stretch>
                  <a:fillRect t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04183E-C28F-3F52-36B2-BB0D6D1FF2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Exponential Distribution MLE</a:t>
            </a:r>
          </a:p>
        </p:txBody>
      </p:sp>
    </p:spTree>
    <p:extLst>
      <p:ext uri="{BB962C8B-B14F-4D97-AF65-F5344CB8AC3E}">
        <p14:creationId xmlns:p14="http://schemas.microsoft.com/office/powerpoint/2010/main" val="3539229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1D33AE-A247-1C79-33DA-6FB8FF70B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Whiteboard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560BE-B402-20E7-7BFB-B17D89E8482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F5FBF6-44C9-173B-A98A-FCCF19ED4D7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Converting to log-likelihood and finding the MLE</a:t>
            </a:r>
          </a:p>
        </p:txBody>
      </p:sp>
    </p:spTree>
    <p:extLst>
      <p:ext uri="{BB962C8B-B14F-4D97-AF65-F5344CB8AC3E}">
        <p14:creationId xmlns:p14="http://schemas.microsoft.com/office/powerpoint/2010/main" val="3875106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2_Theme_petuum_new_editted">
  <a:themeElements>
    <a:clrScheme name="Petuum-1 1">
      <a:dk1>
        <a:srgbClr val="323232"/>
      </a:dk1>
      <a:lt1>
        <a:srgbClr val="FFFFFF"/>
      </a:lt1>
      <a:dk2>
        <a:srgbClr val="44546A"/>
      </a:dk2>
      <a:lt2>
        <a:srgbClr val="E7E6E6"/>
      </a:lt2>
      <a:accent1>
        <a:srgbClr val="62DAD1"/>
      </a:accent1>
      <a:accent2>
        <a:srgbClr val="31CFC4"/>
      </a:accent2>
      <a:accent3>
        <a:srgbClr val="26B6C9"/>
      </a:accent3>
      <a:accent4>
        <a:srgbClr val="189ACD"/>
      </a:accent4>
      <a:accent5>
        <a:srgbClr val="007EC6"/>
      </a:accent5>
      <a:accent6>
        <a:srgbClr val="0064B5"/>
      </a:accent6>
      <a:hlink>
        <a:srgbClr val="A8A9A8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_petuum_new_editted" id="{8C570960-96C6-CD4A-B694-13880F3F604A}" vid="{24623263-F257-A645-A612-B0D2FF17DF8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11316</TotalTime>
  <Words>1325</Words>
  <Application>Microsoft Macintosh PowerPoint</Application>
  <PresentationFormat>Widescreen</PresentationFormat>
  <Paragraphs>190</Paragraphs>
  <Slides>32</Slides>
  <Notes>6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Calibri</vt:lpstr>
      <vt:lpstr>Cambria Math</vt:lpstr>
      <vt:lpstr>Candara</vt:lpstr>
      <vt:lpstr>Helvetica</vt:lpstr>
      <vt:lpstr>Helvetica Light</vt:lpstr>
      <vt:lpstr>Helvetica Neue</vt:lpstr>
      <vt:lpstr>Open Sans</vt:lpstr>
      <vt:lpstr>Wingdings</vt:lpstr>
      <vt:lpstr>Office Theme</vt:lpstr>
      <vt:lpstr>2_Theme_petuum_new_editted</vt:lpstr>
      <vt:lpstr>PowerPoint Presentation</vt:lpstr>
      <vt:lpstr>Announcements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Bayes rule</vt:lpstr>
      <vt:lpstr>Poll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MLE vs. MAP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Patrick Virtue</dc:creator>
  <cp:lastModifiedBy>Bryan Wilder</cp:lastModifiedBy>
  <cp:revision>193</cp:revision>
  <dcterms:created xsi:type="dcterms:W3CDTF">2020-05-18T13:01:09Z</dcterms:created>
  <dcterms:modified xsi:type="dcterms:W3CDTF">2024-10-07T22:59:08Z</dcterms:modified>
</cp:coreProperties>
</file>